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s/slide1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4" r:id="rId5"/>
  </p:sldMasterIdLst>
  <p:notesMasterIdLst>
    <p:notesMasterId r:id="rId27"/>
  </p:notesMasterIdLst>
  <p:handoutMasterIdLst>
    <p:handoutMasterId r:id="rId28"/>
  </p:handoutMasterIdLst>
  <p:sldIdLst>
    <p:sldId id="420" r:id="rId6"/>
    <p:sldId id="361" r:id="rId7"/>
    <p:sldId id="421" r:id="rId8"/>
    <p:sldId id="422" r:id="rId9"/>
    <p:sldId id="423" r:id="rId10"/>
    <p:sldId id="424" r:id="rId11"/>
    <p:sldId id="425" r:id="rId12"/>
    <p:sldId id="426" r:id="rId13"/>
    <p:sldId id="371" r:id="rId14"/>
    <p:sldId id="339" r:id="rId15"/>
    <p:sldId id="417" r:id="rId16"/>
    <p:sldId id="329" r:id="rId17"/>
    <p:sldId id="430" r:id="rId18"/>
    <p:sldId id="427" r:id="rId19"/>
    <p:sldId id="270" r:id="rId20"/>
    <p:sldId id="428" r:id="rId21"/>
    <p:sldId id="431" r:id="rId22"/>
    <p:sldId id="432" r:id="rId23"/>
    <p:sldId id="419" r:id="rId24"/>
    <p:sldId id="385" r:id="rId25"/>
    <p:sldId id="414" r:id="rId26"/>
  </p:sldIdLst>
  <p:sldSz cx="9144000" cy="6858000" type="screen4x3"/>
  <p:notesSz cx="7010400" cy="9296400"/>
  <p:custDataLst>
    <p:tags r:id="rId2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67055088-03BB-4AEC-9C94-CF3AFCD7B645}">
          <p14:sldIdLst>
            <p14:sldId id="420"/>
            <p14:sldId id="361"/>
            <p14:sldId id="421"/>
            <p14:sldId id="422"/>
            <p14:sldId id="423"/>
            <p14:sldId id="424"/>
            <p14:sldId id="425"/>
            <p14:sldId id="426"/>
            <p14:sldId id="371"/>
            <p14:sldId id="339"/>
            <p14:sldId id="417"/>
            <p14:sldId id="329"/>
            <p14:sldId id="430"/>
            <p14:sldId id="427"/>
            <p14:sldId id="270"/>
            <p14:sldId id="428"/>
            <p14:sldId id="431"/>
            <p14:sldId id="432"/>
            <p14:sldId id="419"/>
            <p14:sldId id="385"/>
            <p14:sldId id="4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CD20"/>
    <a:srgbClr val="09CD0F"/>
    <a:srgbClr val="09E80F"/>
    <a:srgbClr val="07A5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01" autoAdjust="0"/>
    <p:restoredTop sz="93497" autoAdjust="0"/>
  </p:normalViewPr>
  <p:slideViewPr>
    <p:cSldViewPr snapToGrid="0">
      <p:cViewPr varScale="1">
        <p:scale>
          <a:sx n="103" d="100"/>
          <a:sy n="103" d="100"/>
        </p:scale>
        <p:origin x="732" y="108"/>
      </p:cViewPr>
      <p:guideLst>
        <p:guide orient="horz" pos="2160"/>
        <p:guide pos="2880"/>
      </p:guideLst>
    </p:cSldViewPr>
  </p:slideViewPr>
  <p:outlineViewPr>
    <p:cViewPr>
      <p:scale>
        <a:sx n="33" d="100"/>
        <a:sy n="33" d="100"/>
      </p:scale>
      <p:origin x="0" y="-1584"/>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6" d="100"/>
          <a:sy n="66" d="100"/>
        </p:scale>
        <p:origin x="3106"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ustomXml" Target="../customXml/item4.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CDB9CBB8-9DC7-4CB7-9BB4-6BFBF07F968B}" type="datetimeFigureOut">
              <a:rPr lang="en-US" smtClean="0"/>
              <a:t>3/28/2018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r>
              <a:rPr lang="en-US"/>
              <a:t>BF 013-2(13)</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BD81A897-050C-4810-AEFF-C0A767CEB487}" type="slidenum">
              <a:rPr lang="en-US" smtClean="0"/>
              <a:t>‹#›</a:t>
            </a:fld>
            <a:endParaRPr lang="en-US"/>
          </a:p>
        </p:txBody>
      </p:sp>
    </p:spTree>
    <p:extLst>
      <p:ext uri="{BB962C8B-B14F-4D97-AF65-F5344CB8AC3E}">
        <p14:creationId xmlns:p14="http://schemas.microsoft.com/office/powerpoint/2010/main" val="2382357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pPr>
              <a:defRPr/>
            </a:pPr>
            <a:fld id="{C4FE36F3-1519-4854-B52E-4C69D2FC846B}" type="datetimeFigureOut">
              <a:rPr lang="en-US"/>
              <a:pPr>
                <a:defRPr/>
              </a:pPr>
              <a:t>3/28/2018</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pPr>
              <a:defRPr/>
            </a:pPr>
            <a:r>
              <a:rPr lang="en-US"/>
              <a:t>BF 013-2(13)</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pPr>
              <a:defRPr/>
            </a:pPr>
            <a:fld id="{AFF97AEA-DAC4-4BF9-BD5F-5DF3E0BDDC5A}" type="slidenum">
              <a:rPr lang="en-US"/>
              <a:pPr>
                <a:defRPr/>
              </a:pPr>
              <a:t>‹#›</a:t>
            </a:fld>
            <a:endParaRPr lang="en-US"/>
          </a:p>
        </p:txBody>
      </p:sp>
    </p:spTree>
    <p:extLst>
      <p:ext uri="{BB962C8B-B14F-4D97-AF65-F5344CB8AC3E}">
        <p14:creationId xmlns:p14="http://schemas.microsoft.com/office/powerpoint/2010/main" val="99529388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arrow, add</a:t>
            </a:r>
            <a:r>
              <a:rPr lang="en-US" baseline="0" dirty="0"/>
              <a:t> label border crossing station add to Holland arrow right to derby line village left, label 91S, add Canadian border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51360-34C8-4F2D-B699-490288CBEB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7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51360-34C8-4F2D-B699-490288CBEB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7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51360-34C8-4F2D-B699-490288CBEB30}" type="slidenum">
              <a:rPr lang="en-US" smtClean="0"/>
              <a:t>6</a:t>
            </a:fld>
            <a:endParaRPr lang="en-US"/>
          </a:p>
        </p:txBody>
      </p:sp>
    </p:spTree>
    <p:extLst>
      <p:ext uri="{BB962C8B-B14F-4D97-AF65-F5344CB8AC3E}">
        <p14:creationId xmlns:p14="http://schemas.microsoft.com/office/powerpoint/2010/main" val="234894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BF 013-2(13)</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9</a:t>
            </a:fld>
            <a:endParaRPr lang="en-US"/>
          </a:p>
        </p:txBody>
      </p:sp>
    </p:spTree>
    <p:extLst>
      <p:ext uri="{BB962C8B-B14F-4D97-AF65-F5344CB8AC3E}">
        <p14:creationId xmlns:p14="http://schemas.microsoft.com/office/powerpoint/2010/main" val="379519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the intersection</a:t>
            </a:r>
            <a:r>
              <a:rPr lang="en-US" baseline="0" dirty="0"/>
              <a:t> of VT25b and Main Street (US 5) to the intersection of Main Street (US 5) and VT 25. Does not include what would be total detour if starting on one side of the bridge and driving detour all the way to the other side of the bridge.</a:t>
            </a:r>
            <a:endParaRPr lang="en-US" dirty="0"/>
          </a:p>
        </p:txBody>
      </p:sp>
      <p:sp>
        <p:nvSpPr>
          <p:cNvPr id="4" name="Footer Placeholder 3"/>
          <p:cNvSpPr>
            <a:spLocks noGrp="1"/>
          </p:cNvSpPr>
          <p:nvPr>
            <p:ph type="ftr" sz="quarter" idx="10"/>
          </p:nvPr>
        </p:nvSpPr>
        <p:spPr/>
        <p:txBody>
          <a:bodyPr/>
          <a:lstStyle/>
          <a:p>
            <a:pPr>
              <a:defRPr/>
            </a:pPr>
            <a:r>
              <a:rPr lang="en-US"/>
              <a:t>BF 013-2(13)</a:t>
            </a:r>
          </a:p>
        </p:txBody>
      </p:sp>
      <p:sp>
        <p:nvSpPr>
          <p:cNvPr id="5" name="Slide Number Placeholder 4"/>
          <p:cNvSpPr>
            <a:spLocks noGrp="1"/>
          </p:cNvSpPr>
          <p:nvPr>
            <p:ph type="sldNum" sz="quarter" idx="11"/>
          </p:nvPr>
        </p:nvSpPr>
        <p:spPr/>
        <p:txBody>
          <a:bodyPr/>
          <a:lstStyle/>
          <a:p>
            <a:pPr>
              <a:defRPr/>
            </a:pPr>
            <a:fld id="{AFF97AEA-DAC4-4BF9-BD5F-5DF3E0BDDC5A}" type="slidenum">
              <a:rPr lang="en-US" smtClean="0"/>
              <a:pPr>
                <a:defRPr/>
              </a:pPr>
              <a:t>12</a:t>
            </a:fld>
            <a:endParaRPr lang="en-US"/>
          </a:p>
        </p:txBody>
      </p:sp>
    </p:spTree>
    <p:extLst>
      <p:ext uri="{BB962C8B-B14F-4D97-AF65-F5344CB8AC3E}">
        <p14:creationId xmlns:p14="http://schemas.microsoft.com/office/powerpoint/2010/main" val="100578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Lengthy detour, temporary</a:t>
            </a:r>
            <a:r>
              <a:rPr lang="en-US" baseline="0" dirty="0"/>
              <a:t> bridge is not an option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51360-34C8-4F2D-B699-490288CBEB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589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dirty="0"/>
              <a:t>Click to edit Master title style</a:t>
            </a:r>
          </a:p>
        </p:txBody>
      </p:sp>
      <p:sp>
        <p:nvSpPr>
          <p:cNvPr id="4" name="Content Placeholder 3"/>
          <p:cNvSpPr>
            <a:spLocks noGrp="1"/>
          </p:cNvSpPr>
          <p:nvPr>
            <p:ph sz="quarter" idx="10"/>
          </p:nvPr>
        </p:nvSpPr>
        <p:spPr>
          <a:xfrm>
            <a:off x="457200" y="1538509"/>
            <a:ext cx="7780712" cy="4035875"/>
          </a:xfrm>
        </p:spPr>
        <p:txBody>
          <a:bodyPr/>
          <a:lstStyle/>
          <a:p>
            <a:pPr lvl="0"/>
            <a:r>
              <a:rPr lang="en-US" dirty="0"/>
              <a:t>Click to edit Master text styles</a:t>
            </a:r>
          </a:p>
          <a:p>
            <a:pPr lvl="1"/>
            <a:r>
              <a:rPr lang="en-US" dirty="0"/>
              <a:t>Second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364" y="5907377"/>
            <a:ext cx="1101621" cy="576072"/>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8776" y="5907377"/>
            <a:ext cx="1349136" cy="5760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4338638"/>
          </a:xfrm>
        </p:spPr>
        <p:txBody>
          <a:bodyPr/>
          <a:lstStyle/>
          <a:p>
            <a:endParaRPr lang="en-US"/>
          </a:p>
        </p:txBody>
      </p:sp>
      <p:sp>
        <p:nvSpPr>
          <p:cNvPr id="6" name="Picture Placeholder 5"/>
          <p:cNvSpPr>
            <a:spLocks noGrp="1"/>
          </p:cNvSpPr>
          <p:nvPr>
            <p:ph type="pic" sz="quarter" idx="11"/>
          </p:nvPr>
        </p:nvSpPr>
        <p:spPr>
          <a:xfrm>
            <a:off x="4678326" y="0"/>
            <a:ext cx="4465674" cy="2519363"/>
          </a:xfrm>
        </p:spPr>
        <p:txBody>
          <a:bodyPr/>
          <a:lstStyle/>
          <a:p>
            <a:endParaRPr lang="en-US"/>
          </a:p>
        </p:txBody>
      </p:sp>
      <p:sp>
        <p:nvSpPr>
          <p:cNvPr id="7" name="Picture Placeholder 5"/>
          <p:cNvSpPr>
            <a:spLocks noGrp="1"/>
          </p:cNvSpPr>
          <p:nvPr>
            <p:ph type="pic" sz="quarter" idx="12"/>
          </p:nvPr>
        </p:nvSpPr>
        <p:spPr>
          <a:xfrm>
            <a:off x="4678326" y="2636874"/>
            <a:ext cx="2339162" cy="1701210"/>
          </a:xfrm>
        </p:spPr>
        <p:txBody>
          <a:bodyPr/>
          <a:lstStyle/>
          <a:p>
            <a:endParaRPr lang="en-US"/>
          </a:p>
        </p:txBody>
      </p:sp>
      <p:sp>
        <p:nvSpPr>
          <p:cNvPr id="8" name="Picture Placeholder 5"/>
          <p:cNvSpPr>
            <a:spLocks noGrp="1"/>
          </p:cNvSpPr>
          <p:nvPr>
            <p:ph type="pic" sz="quarter" idx="13"/>
          </p:nvPr>
        </p:nvSpPr>
        <p:spPr>
          <a:xfrm>
            <a:off x="7123814" y="2640413"/>
            <a:ext cx="2020186" cy="1708304"/>
          </a:xfrm>
        </p:spPr>
        <p:txBody>
          <a:bodyPr/>
          <a:lstStyle/>
          <a:p>
            <a:endParaRPr lang="en-US"/>
          </a:p>
        </p:txBody>
      </p:sp>
      <p:sp>
        <p:nvSpPr>
          <p:cNvPr id="9" name="Picture Placeholder 5"/>
          <p:cNvSpPr>
            <a:spLocks noGrp="1"/>
          </p:cNvSpPr>
          <p:nvPr>
            <p:ph type="pic" sz="quarter" idx="14"/>
          </p:nvPr>
        </p:nvSpPr>
        <p:spPr>
          <a:xfrm>
            <a:off x="-1" y="4469221"/>
            <a:ext cx="4561367" cy="2388780"/>
          </a:xfrm>
        </p:spPr>
        <p:txBody>
          <a:bodyPr/>
          <a:lstStyle/>
          <a:p>
            <a:endParaRPr lang="en-US"/>
          </a:p>
        </p:txBody>
      </p:sp>
      <p:sp>
        <p:nvSpPr>
          <p:cNvPr id="10" name="Picture Placeholder 5"/>
          <p:cNvSpPr>
            <a:spLocks noGrp="1"/>
          </p:cNvSpPr>
          <p:nvPr>
            <p:ph type="pic" sz="quarter" idx="15"/>
          </p:nvPr>
        </p:nvSpPr>
        <p:spPr>
          <a:xfrm>
            <a:off x="4688963" y="4469220"/>
            <a:ext cx="4455037" cy="2388780"/>
          </a:xfrm>
        </p:spPr>
        <p:txBody>
          <a:bodyPr/>
          <a:lstStyle/>
          <a:p>
            <a:endParaRPr lang="en-US"/>
          </a:p>
        </p:txBody>
      </p:sp>
    </p:spTree>
    <p:extLst>
      <p:ext uri="{BB962C8B-B14F-4D97-AF65-F5344CB8AC3E}">
        <p14:creationId xmlns:p14="http://schemas.microsoft.com/office/powerpoint/2010/main" val="2397329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D31205B-A1C6-4EBE-9E82-630237E22FF4}" type="datetimeFigureOut">
              <a:rPr lang="en-US" smtClean="0"/>
              <a:pPr/>
              <a:t>3/28/2018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31B89E-DD29-4909-BAD9-03EC8421F42E}" type="slidenum">
              <a:rPr lang="en-US" smtClean="0"/>
              <a:pPr/>
              <a:t>‹#›</a:t>
            </a:fld>
            <a:endParaRPr lang="en-US"/>
          </a:p>
        </p:txBody>
      </p:sp>
    </p:spTree>
    <p:extLst>
      <p:ext uri="{BB962C8B-B14F-4D97-AF65-F5344CB8AC3E}">
        <p14:creationId xmlns:p14="http://schemas.microsoft.com/office/powerpoint/2010/main" val="2364573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3C9E8F-C6D2-4315-BCF6-439E8BD13757}"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182939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C9E8F-C6D2-4315-BCF6-439E8BD13757}"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162054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3C9E8F-C6D2-4315-BCF6-439E8BD13757}"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1017902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3C9E8F-C6D2-4315-BCF6-439E8BD13757}"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22038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3C9E8F-C6D2-4315-BCF6-439E8BD13757}" type="datetimeFigureOut">
              <a:rPr lang="en-US" smtClean="0"/>
              <a:t>3/28/2018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3310464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3C9E8F-C6D2-4315-BCF6-439E8BD13757}" type="datetimeFigureOut">
              <a:rPr lang="en-US" smtClean="0"/>
              <a:t>3/28/2018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314763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C9E8F-C6D2-4315-BCF6-439E8BD13757}" type="datetimeFigureOut">
              <a:rPr lang="en-US" smtClean="0"/>
              <a:t>3/28/2018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898056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3C9E8F-C6D2-4315-BCF6-439E8BD13757}"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371163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sid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303" y="1600154"/>
            <a:ext cx="4104069" cy="4035875"/>
          </a:xfrm>
        </p:spPr>
        <p:txBody>
          <a:bodyPr/>
          <a:lstStyle/>
          <a:p>
            <a:pPr lvl="0"/>
            <a:r>
              <a:rPr lang="en-US" dirty="0"/>
              <a:t>Click to edit Master text styles</a:t>
            </a:r>
          </a:p>
          <a:p>
            <a:pPr lvl="1"/>
            <a:r>
              <a:rPr lang="en-US" dirty="0"/>
              <a:t>Second level</a:t>
            </a:r>
          </a:p>
        </p:txBody>
      </p:sp>
      <p:sp>
        <p:nvSpPr>
          <p:cNvPr id="6" name="Picture Placeholder 5"/>
          <p:cNvSpPr>
            <a:spLocks noGrp="1"/>
          </p:cNvSpPr>
          <p:nvPr>
            <p:ph type="pic" sz="quarter" idx="11"/>
          </p:nvPr>
        </p:nvSpPr>
        <p:spPr>
          <a:xfrm>
            <a:off x="4773618" y="1604963"/>
            <a:ext cx="4370387" cy="4572000"/>
          </a:xfrm>
          <a:solidFill>
            <a:schemeClr val="bg1">
              <a:lumMod val="85000"/>
            </a:schemeClr>
          </a:solidFill>
        </p:spPr>
        <p:txBody>
          <a:bodyPr/>
          <a:lstStyle/>
          <a:p>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765" y="6044219"/>
            <a:ext cx="986589" cy="515918"/>
          </a:xfrm>
          <a:prstGeom prst="rect">
            <a:avLst/>
          </a:prstGeom>
        </p:spPr>
      </p:pic>
      <p:pic>
        <p:nvPicPr>
          <p:cNvPr id="8" name="Picture 7"/>
          <p:cNvPicPr>
            <a:picLocks noChangeAspect="1"/>
          </p:cNvPicPr>
          <p:nvPr userDrawn="1"/>
        </p:nvPicPr>
        <p:blipFill>
          <a:blip r:embed="rId3"/>
          <a:stretch>
            <a:fillRect/>
          </a:stretch>
        </p:blipFill>
        <p:spPr>
          <a:xfrm>
            <a:off x="7579487" y="6044219"/>
            <a:ext cx="1316850" cy="6401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3C9E8F-C6D2-4315-BCF6-439E8BD13757}"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3616159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C9E8F-C6D2-4315-BCF6-439E8BD13757}"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1110035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C9E8F-C6D2-4315-BCF6-439E8BD13757}"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84AF1-C2ED-4B30-8E28-59A3630664F5}" type="slidenum">
              <a:rPr lang="en-US" smtClean="0"/>
              <a:t>‹#›</a:t>
            </a:fld>
            <a:endParaRPr lang="en-US"/>
          </a:p>
        </p:txBody>
      </p:sp>
    </p:spTree>
    <p:extLst>
      <p:ext uri="{BB962C8B-B14F-4D97-AF65-F5344CB8AC3E}">
        <p14:creationId xmlns:p14="http://schemas.microsoft.com/office/powerpoint/2010/main" val="363856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81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1" cy="6858000"/>
          </a:xfrm>
        </p:spPr>
        <p:txBody>
          <a:bodyPr/>
          <a:lstStyle/>
          <a:p>
            <a:endParaRPr lang="en-US"/>
          </a:p>
        </p:txBody>
      </p:sp>
      <p:sp>
        <p:nvSpPr>
          <p:cNvPr id="3" name="Content Placeholder 5"/>
          <p:cNvSpPr txBox="1">
            <a:spLocks/>
          </p:cNvSpPr>
          <p:nvPr userDrawn="1"/>
        </p:nvSpPr>
        <p:spPr bwMode="auto">
          <a:xfrm>
            <a:off x="0" y="4322762"/>
            <a:ext cx="9144000" cy="2535238"/>
          </a:xfrm>
          <a:prstGeom prst="rect">
            <a:avLst/>
          </a:prstGeom>
          <a:solidFill>
            <a:schemeClr val="tx1">
              <a:alpha val="5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Tree>
    <p:extLst>
      <p:ext uri="{BB962C8B-B14F-4D97-AF65-F5344CB8AC3E}">
        <p14:creationId xmlns:p14="http://schemas.microsoft.com/office/powerpoint/2010/main" val="2675593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Pull-out quote/fac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endParaRPr lang="en-US" dirty="0"/>
          </a:p>
        </p:txBody>
      </p:sp>
      <p:sp>
        <p:nvSpPr>
          <p:cNvPr id="3" name="Content Placeholder 2"/>
          <p:cNvSpPr>
            <a:spLocks noGrp="1"/>
          </p:cNvSpPr>
          <p:nvPr>
            <p:ph idx="1"/>
          </p:nvPr>
        </p:nvSpPr>
        <p:spPr>
          <a:xfrm>
            <a:off x="0" y="5273749"/>
            <a:ext cx="9144000" cy="903770"/>
          </a:xfrm>
          <a:solidFill>
            <a:schemeClr val="bg1">
              <a:alpha val="80000"/>
            </a:schemeClr>
          </a:solidFill>
        </p:spPr>
        <p:txBody>
          <a:bodyPr tIns="0" anchor="ctr"/>
          <a:lstStyle>
            <a:lvl1pPr marL="457200" indent="-287338" algn="ctr">
              <a:buClr>
                <a:schemeClr val="tx1">
                  <a:lumMod val="50000"/>
                  <a:lumOff val="50000"/>
                </a:schemeClr>
              </a:buClr>
              <a:buNone/>
              <a:defRPr sz="2400" b="0" baseline="0">
                <a:solidFill>
                  <a:schemeClr val="tx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Click to edit Master text styles</a:t>
            </a:r>
          </a:p>
        </p:txBody>
      </p:sp>
    </p:spTree>
    <p:extLst>
      <p:ext uri="{BB962C8B-B14F-4D97-AF65-F5344CB8AC3E}">
        <p14:creationId xmlns:p14="http://schemas.microsoft.com/office/powerpoint/2010/main" val="561125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1" cy="6858000"/>
          </a:xfrm>
        </p:spPr>
        <p:txBody>
          <a:bodyPr/>
          <a:lstStyle/>
          <a:p>
            <a:endParaRPr lang="en-US"/>
          </a:p>
        </p:txBody>
      </p:sp>
      <p:sp>
        <p:nvSpPr>
          <p:cNvPr id="3" name="Content Placeholder 5"/>
          <p:cNvSpPr txBox="1">
            <a:spLocks/>
          </p:cNvSpPr>
          <p:nvPr userDrawn="1"/>
        </p:nvSpPr>
        <p:spPr bwMode="auto">
          <a:xfrm>
            <a:off x="0" y="4322762"/>
            <a:ext cx="9144000" cy="2535238"/>
          </a:xfrm>
          <a:prstGeom prst="rect">
            <a:avLst/>
          </a:prstGeom>
          <a:solidFill>
            <a:schemeClr val="tx1">
              <a:alpha val="5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endParaRPr lang="en-US" dirty="0"/>
          </a:p>
        </p:txBody>
      </p:sp>
      <p:sp>
        <p:nvSpPr>
          <p:cNvPr id="3" name="Content Placeholder 2"/>
          <p:cNvSpPr>
            <a:spLocks noGrp="1"/>
          </p:cNvSpPr>
          <p:nvPr>
            <p:ph idx="1"/>
          </p:nvPr>
        </p:nvSpPr>
        <p:spPr>
          <a:xfrm>
            <a:off x="0" y="1600204"/>
            <a:ext cx="4572000" cy="4571999"/>
          </a:xfrm>
          <a:solidFill>
            <a:schemeClr val="bg1">
              <a:alpha val="80000"/>
            </a:schemeClr>
          </a:solidFill>
        </p:spPr>
        <p:txBody>
          <a:bodyPr tIns="182880"/>
          <a:lstStyle>
            <a:lvl1pPr marL="457200" indent="-287338">
              <a:buClr>
                <a:srgbClr val="92D050"/>
              </a:buClr>
              <a:defRPr sz="1600">
                <a:solidFill>
                  <a:schemeClr val="bg1">
                    <a:lumMod val="50000"/>
                  </a:schemeClr>
                </a:solidFill>
              </a:defRPr>
            </a:lvl1pPr>
            <a:lvl2pPr marL="742950" indent="-285750">
              <a:buClr>
                <a:srgbClr val="92D050"/>
              </a:buClr>
              <a:defRPr sz="1400">
                <a:solidFill>
                  <a:schemeClr val="bg1">
                    <a:lumMod val="50000"/>
                  </a:schemeClr>
                </a:solidFill>
              </a:defRPr>
            </a:lvl2pPr>
          </a:lstStyle>
          <a:p>
            <a:pPr lvl="0"/>
            <a:r>
              <a:rPr lang="en-US" dirty="0"/>
              <a:t>Click to edit Master text styles</a:t>
            </a:r>
          </a:p>
          <a:p>
            <a:pPr lvl="1"/>
            <a:r>
              <a:rPr lang="en-US" dirty="0"/>
              <a:t>Second level</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photo backgroun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a:lstStyle/>
          <a:p>
            <a:endParaRPr lang="en-US"/>
          </a:p>
        </p:txBody>
      </p:sp>
      <p:sp>
        <p:nvSpPr>
          <p:cNvPr id="2" name="Title 1"/>
          <p:cNvSpPr>
            <a:spLocks noGrp="1"/>
          </p:cNvSpPr>
          <p:nvPr>
            <p:ph type="title"/>
          </p:nvPr>
        </p:nvSpPr>
        <p:spPr>
          <a:xfrm>
            <a:off x="381000" y="5943600"/>
            <a:ext cx="7162800" cy="566738"/>
          </a:xfrm>
        </p:spPr>
        <p:txBody>
          <a:bodyPr anchor="b">
            <a:noAutofit/>
          </a:bodyPr>
          <a:lstStyle>
            <a:lvl1pPr marL="0" indent="0" algn="l">
              <a:defRPr sz="3000" b="1"/>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a:defRPr/>
            </a:lvl1pPr>
          </a:lstStyle>
          <a:p>
            <a:pPr lvl="0"/>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Pull-out quote/fac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endParaRPr lang="en-US" dirty="0"/>
          </a:p>
        </p:txBody>
      </p:sp>
      <p:sp>
        <p:nvSpPr>
          <p:cNvPr id="3" name="Content Placeholder 2"/>
          <p:cNvSpPr>
            <a:spLocks noGrp="1"/>
          </p:cNvSpPr>
          <p:nvPr>
            <p:ph idx="1"/>
          </p:nvPr>
        </p:nvSpPr>
        <p:spPr>
          <a:xfrm>
            <a:off x="0" y="5273749"/>
            <a:ext cx="9144000" cy="903770"/>
          </a:xfrm>
          <a:solidFill>
            <a:schemeClr val="bg1">
              <a:alpha val="80000"/>
            </a:schemeClr>
          </a:solidFill>
        </p:spPr>
        <p:txBody>
          <a:bodyPr tIns="0" anchor="ctr"/>
          <a:lstStyle>
            <a:lvl1pPr marL="457200" indent="-287338" algn="ctr">
              <a:buClr>
                <a:schemeClr val="tx1">
                  <a:lumMod val="50000"/>
                  <a:lumOff val="50000"/>
                </a:schemeClr>
              </a:buClr>
              <a:buNone/>
              <a:defRPr sz="2400" b="0" baseline="0">
                <a:solidFill>
                  <a:schemeClr val="tx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6858000"/>
          </a:xfrm>
        </p:spPr>
        <p:txBody>
          <a:bodyPr/>
          <a:lstStyle/>
          <a:p>
            <a:endParaRPr lang="en-US"/>
          </a:p>
        </p:txBody>
      </p:sp>
      <p:sp>
        <p:nvSpPr>
          <p:cNvPr id="6" name="Picture Placeholder 5"/>
          <p:cNvSpPr>
            <a:spLocks noGrp="1"/>
          </p:cNvSpPr>
          <p:nvPr>
            <p:ph type="pic" sz="quarter" idx="11"/>
          </p:nvPr>
        </p:nvSpPr>
        <p:spPr>
          <a:xfrm>
            <a:off x="4678326" y="0"/>
            <a:ext cx="4465674" cy="3423684"/>
          </a:xfrm>
        </p:spPr>
        <p:txBody>
          <a:bodyPr/>
          <a:lstStyle/>
          <a:p>
            <a:endParaRPr lang="en-US"/>
          </a:p>
        </p:txBody>
      </p:sp>
      <p:sp>
        <p:nvSpPr>
          <p:cNvPr id="10" name="Picture Placeholder 5"/>
          <p:cNvSpPr>
            <a:spLocks noGrp="1"/>
          </p:cNvSpPr>
          <p:nvPr>
            <p:ph type="pic" sz="quarter" idx="15"/>
          </p:nvPr>
        </p:nvSpPr>
        <p:spPr>
          <a:xfrm>
            <a:off x="4688963" y="3561907"/>
            <a:ext cx="4455037" cy="3296093"/>
          </a:xfrm>
        </p:spPr>
        <p:txBody>
          <a:bodyPr/>
          <a:lstStyle/>
          <a:p>
            <a:endParaRPr lang="en-US"/>
          </a:p>
        </p:txBody>
      </p:sp>
    </p:spTree>
    <p:extLst>
      <p:ext uri="{BB962C8B-B14F-4D97-AF65-F5344CB8AC3E}">
        <p14:creationId xmlns:p14="http://schemas.microsoft.com/office/powerpoint/2010/main" val="3102381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77807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199" y="1600201"/>
            <a:ext cx="7780713" cy="4044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Tree>
  </p:cSld>
  <p:clrMap bg1="lt1" tx1="dk1" bg2="lt2" tx2="dk2" accent1="accent1" accent2="accent2" accent3="accent3" accent4="accent4" accent5="accent5" accent6="accent6" hlink="hlink" folHlink="folHlink"/>
  <p:sldLayoutIdLst>
    <p:sldLayoutId id="2147483686" r:id="rId1"/>
    <p:sldLayoutId id="2147483696" r:id="rId2"/>
    <p:sldLayoutId id="2147483695" r:id="rId3"/>
    <p:sldLayoutId id="2147483687" r:id="rId4"/>
    <p:sldLayoutId id="2147483688" r:id="rId5"/>
    <p:sldLayoutId id="2147483697" r:id="rId6"/>
    <p:sldLayoutId id="2147483698"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marL="631825" indent="0" algn="l" rtl="0" eaLnBrk="0" fontAlgn="base" hangingPunct="0">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p:titleStyle>
    <p:body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C9E8F-C6D2-4315-BCF6-439E8BD13757}" type="datetimeFigureOut">
              <a:rPr lang="en-US" smtClean="0"/>
              <a:t>3/28/2018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84AF1-C2ED-4B30-8E28-59A3630664F5}" type="slidenum">
              <a:rPr lang="en-US" smtClean="0"/>
              <a:t>‹#›</a:t>
            </a:fld>
            <a:endParaRPr lang="en-US"/>
          </a:p>
        </p:txBody>
      </p:sp>
    </p:spTree>
    <p:extLst>
      <p:ext uri="{BB962C8B-B14F-4D97-AF65-F5344CB8AC3E}">
        <p14:creationId xmlns:p14="http://schemas.microsoft.com/office/powerpoint/2010/main" val="245400577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724400"/>
            <a:ext cx="9144000" cy="2133600"/>
          </a:xfrm>
          <a:solidFill>
            <a:schemeClr val="bg1">
              <a:lumMod val="95000"/>
              <a:alpha val="80000"/>
            </a:schemeClr>
          </a:solidFill>
        </p:spPr>
        <p:txBody>
          <a:bodyPr>
            <a:normAutofit/>
          </a:bodyPr>
          <a:lstStyle/>
          <a:p>
            <a:pPr lvl="1" algn="l"/>
            <a:endParaRPr lang="en-US" sz="300" b="1" dirty="0">
              <a:solidFill>
                <a:schemeClr val="tx1"/>
              </a:solidFill>
            </a:endParaRPr>
          </a:p>
          <a:p>
            <a:pPr lvl="1" algn="l"/>
            <a:r>
              <a:rPr lang="en-US" sz="3600" b="1" dirty="0">
                <a:solidFill>
                  <a:schemeClr val="tx1"/>
                </a:solidFill>
              </a:rPr>
              <a:t>Derby IM 091-3(49)</a:t>
            </a:r>
          </a:p>
          <a:p>
            <a:pPr lvl="1" algn="l"/>
            <a:r>
              <a:rPr lang="en-US" dirty="0">
                <a:solidFill>
                  <a:schemeClr val="tx1"/>
                </a:solidFill>
              </a:rPr>
              <a:t>Public Information Meeting </a:t>
            </a:r>
            <a:r>
              <a:rPr lang="en-US">
                <a:solidFill>
                  <a:schemeClr val="tx1"/>
                </a:solidFill>
              </a:rPr>
              <a:t>Traffic Control</a:t>
            </a:r>
            <a:endParaRPr lang="en-US" dirty="0">
              <a:solidFill>
                <a:schemeClr val="tx1"/>
              </a:solidFill>
            </a:endParaRPr>
          </a:p>
          <a:p>
            <a:pPr lvl="1" algn="l"/>
            <a:r>
              <a:rPr lang="en-US" sz="2000" dirty="0">
                <a:solidFill>
                  <a:schemeClr val="accent1">
                    <a:lumMod val="75000"/>
                  </a:schemeClr>
                </a:solidFill>
              </a:rPr>
              <a:t>Caswell Avenue (TH 1)- Bridge # 114 over I91</a:t>
            </a:r>
          </a:p>
          <a:p>
            <a:pPr lvl="1" algn="l"/>
            <a:r>
              <a:rPr lang="en-US" sz="1600" dirty="0"/>
              <a:t>March 14, 2018</a:t>
            </a:r>
          </a:p>
        </p:txBody>
      </p:sp>
      <p:sp>
        <p:nvSpPr>
          <p:cNvPr id="10" name="Rectangle 9"/>
          <p:cNvSpPr/>
          <p:nvPr/>
        </p:nvSpPr>
        <p:spPr>
          <a:xfrm>
            <a:off x="6553200" y="6096000"/>
            <a:ext cx="2590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vtran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2260" y="6173101"/>
            <a:ext cx="2374106" cy="565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948760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7912100" cy="952500"/>
          </a:xfrm>
        </p:spPr>
        <p:txBody>
          <a:bodyPr>
            <a:normAutofit/>
          </a:bodyPr>
          <a:lstStyle/>
          <a:p>
            <a:pPr algn="ctr"/>
            <a:r>
              <a:rPr lang="en-US" dirty="0"/>
              <a:t>Typical Sections</a:t>
            </a:r>
          </a:p>
        </p:txBody>
      </p:sp>
      <p:pic>
        <p:nvPicPr>
          <p:cNvPr id="6" name="Picture 2" descr="vtran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6" y="6073131"/>
            <a:ext cx="2619374" cy="6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a:extLst>
              <a:ext uri="{FF2B5EF4-FFF2-40B4-BE49-F238E27FC236}">
                <a16:creationId xmlns:a16="http://schemas.microsoft.com/office/drawing/2014/main" id="{94C75C76-0DCF-410B-8A55-0364E7763D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13" y="952501"/>
            <a:ext cx="5827704" cy="4780928"/>
          </a:xfrm>
          <a:prstGeom prst="rect">
            <a:avLst/>
          </a:prstGeom>
        </p:spPr>
      </p:pic>
    </p:spTree>
    <p:extLst>
      <p:ext uri="{BB962C8B-B14F-4D97-AF65-F5344CB8AC3E}">
        <p14:creationId xmlns:p14="http://schemas.microsoft.com/office/powerpoint/2010/main" val="50430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274639"/>
            <a:ext cx="6353128" cy="464859"/>
          </a:xfrm>
        </p:spPr>
        <p:txBody>
          <a:bodyPr/>
          <a:lstStyle/>
          <a:p>
            <a:pPr algn="ctr"/>
            <a:r>
              <a:rPr lang="en-US" dirty="0"/>
              <a:t>Plan View</a:t>
            </a:r>
          </a:p>
        </p:txBody>
      </p:sp>
      <p:pic>
        <p:nvPicPr>
          <p:cNvPr id="6" name="Picture 2" descr="vtrans-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0472" y="6495342"/>
            <a:ext cx="1449205" cy="345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Content Placeholder 10">
            <a:extLst>
              <a:ext uri="{FF2B5EF4-FFF2-40B4-BE49-F238E27FC236}">
                <a16:creationId xmlns:a16="http://schemas.microsoft.com/office/drawing/2014/main" id="{457EF2B1-DE99-4B12-A407-0D7194E0C17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7278" y="739498"/>
            <a:ext cx="7557796" cy="5637656"/>
          </a:xfrm>
        </p:spPr>
      </p:pic>
    </p:spTree>
    <p:extLst>
      <p:ext uri="{BB962C8B-B14F-4D97-AF65-F5344CB8AC3E}">
        <p14:creationId xmlns:p14="http://schemas.microsoft.com/office/powerpoint/2010/main" val="327710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newstime-mo.com/wp-content/uploads/2014/04/0421_WVbudget.jpg"/>
          <p:cNvPicPr>
            <a:picLocks noChangeAspect="1" noChangeArrowheads="1"/>
          </p:cNvPicPr>
          <p:nvPr/>
        </p:nvPicPr>
        <p:blipFill rotWithShape="1">
          <a:blip r:embed="rId3">
            <a:extLst>
              <a:ext uri="{28A0092B-C50C-407E-A947-70E740481C1C}">
                <a14:useLocalDpi xmlns:a14="http://schemas.microsoft.com/office/drawing/2010/main" val="0"/>
              </a:ext>
            </a:extLst>
          </a:blip>
          <a:srcRect t="-169" b="12624"/>
          <a:stretch/>
        </p:blipFill>
        <p:spPr bwMode="auto">
          <a:xfrm>
            <a:off x="9646" y="0"/>
            <a:ext cx="913435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tran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6" y="6148152"/>
            <a:ext cx="2619374" cy="6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Content Placeholder 1">
            <a:extLst>
              <a:ext uri="{FF2B5EF4-FFF2-40B4-BE49-F238E27FC236}">
                <a16:creationId xmlns:a16="http://schemas.microsoft.com/office/drawing/2014/main" id="{B10FDABB-FD8E-4045-A88E-425AD4E46F1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361789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p:cNvSpPr txBox="1">
            <a:spLocks/>
          </p:cNvSpPr>
          <p:nvPr/>
        </p:nvSpPr>
        <p:spPr>
          <a:xfrm>
            <a:off x="2687217" y="6034573"/>
            <a:ext cx="4184520" cy="571500"/>
          </a:xfrm>
          <a:prstGeom prst="rect">
            <a:avLst/>
          </a:prstGeom>
        </p:spPr>
        <p:txBody>
          <a:bodyPr/>
          <a:lstStyle>
            <a:lvl1pPr marL="631825" indent="0" algn="l" rtl="0" eaLnBrk="0" fontAlgn="base" hangingPunct="0">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a:lstStyle>
          <a:p>
            <a:endParaRPr lang="en-US" dirty="0"/>
          </a:p>
        </p:txBody>
      </p:sp>
      <p:pic>
        <p:nvPicPr>
          <p:cNvPr id="9" name="Picture 2" descr="vtran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111" y="6079079"/>
            <a:ext cx="2619374" cy="6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 name="Picture 1">
            <a:extLst>
              <a:ext uri="{FF2B5EF4-FFF2-40B4-BE49-F238E27FC236}">
                <a16:creationId xmlns:a16="http://schemas.microsoft.com/office/drawing/2014/main" id="{F2CF9444-ECFD-4999-A0D5-EBAA129ED5A5}"/>
              </a:ext>
            </a:extLst>
          </p:cNvPr>
          <p:cNvPicPr>
            <a:picLocks noChangeAspect="1"/>
          </p:cNvPicPr>
          <p:nvPr/>
        </p:nvPicPr>
        <p:blipFill>
          <a:blip r:embed="rId3"/>
          <a:stretch>
            <a:fillRect/>
          </a:stretch>
        </p:blipFill>
        <p:spPr>
          <a:xfrm>
            <a:off x="642787" y="1145850"/>
            <a:ext cx="7858425" cy="4566300"/>
          </a:xfrm>
          <a:prstGeom prst="rect">
            <a:avLst/>
          </a:prstGeom>
        </p:spPr>
      </p:pic>
      <p:pic>
        <p:nvPicPr>
          <p:cNvPr id="5" name="Picture 4">
            <a:extLst>
              <a:ext uri="{FF2B5EF4-FFF2-40B4-BE49-F238E27FC236}">
                <a16:creationId xmlns:a16="http://schemas.microsoft.com/office/drawing/2014/main" id="{86A35974-614F-4D8C-AFC6-A239976116CA}"/>
              </a:ext>
            </a:extLst>
          </p:cNvPr>
          <p:cNvPicPr>
            <a:picLocks noChangeAspect="1"/>
          </p:cNvPicPr>
          <p:nvPr/>
        </p:nvPicPr>
        <p:blipFill>
          <a:blip r:embed="rId4"/>
          <a:stretch>
            <a:fillRect/>
          </a:stretch>
        </p:blipFill>
        <p:spPr>
          <a:xfrm>
            <a:off x="2261249" y="312759"/>
            <a:ext cx="4334632" cy="810838"/>
          </a:xfrm>
          <a:prstGeom prst="rect">
            <a:avLst/>
          </a:prstGeom>
        </p:spPr>
      </p:pic>
    </p:spTree>
    <p:extLst>
      <p:ext uri="{BB962C8B-B14F-4D97-AF65-F5344CB8AC3E}">
        <p14:creationId xmlns:p14="http://schemas.microsoft.com/office/powerpoint/2010/main" val="3636615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209" t="-40" r="271" b="19426"/>
          <a:stretch/>
        </p:blipFill>
        <p:spPr bwMode="auto">
          <a:xfrm>
            <a:off x="0" y="237617"/>
            <a:ext cx="9144000" cy="638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457200"/>
            <a:ext cx="3876675" cy="944562"/>
          </a:xfrm>
          <a:solidFill>
            <a:schemeClr val="bg1"/>
          </a:solidFill>
        </p:spPr>
        <p:txBody>
          <a:bodyPr>
            <a:normAutofit/>
          </a:bodyPr>
          <a:lstStyle/>
          <a:p>
            <a:r>
              <a:rPr lang="en-US" sz="4000" b="1" dirty="0">
                <a:solidFill>
                  <a:schemeClr val="tx2">
                    <a:lumMod val="60000"/>
                    <a:lumOff val="40000"/>
                  </a:schemeClr>
                </a:solidFill>
              </a:rPr>
              <a:t>Bridge Closure</a:t>
            </a:r>
          </a:p>
        </p:txBody>
      </p:sp>
      <p:cxnSp>
        <p:nvCxnSpPr>
          <p:cNvPr id="6" name="Straight Connector 5"/>
          <p:cNvCxnSpPr/>
          <p:nvPr/>
        </p:nvCxnSpPr>
        <p:spPr>
          <a:xfrm flipH="1">
            <a:off x="6457122" y="2667000"/>
            <a:ext cx="152400" cy="58972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2295525" y="2895600"/>
            <a:ext cx="152400" cy="58972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14515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p:cNvSpPr txBox="1">
            <a:spLocks/>
          </p:cNvSpPr>
          <p:nvPr/>
        </p:nvSpPr>
        <p:spPr>
          <a:xfrm>
            <a:off x="2687217" y="6034573"/>
            <a:ext cx="4184520" cy="571500"/>
          </a:xfrm>
          <a:prstGeom prst="rect">
            <a:avLst/>
          </a:prstGeom>
        </p:spPr>
        <p:txBody>
          <a:bodyPr/>
          <a:lstStyle>
            <a:lvl1pPr marL="631825" indent="0" algn="l" rtl="0" eaLnBrk="0" fontAlgn="base" hangingPunct="0">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a:lstStyle>
          <a:p>
            <a:endParaRPr lang="en-US" dirty="0"/>
          </a:p>
        </p:txBody>
      </p:sp>
      <p:pic>
        <p:nvPicPr>
          <p:cNvPr id="9" name="Picture 2" descr="vtran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111" y="6079079"/>
            <a:ext cx="2619374" cy="6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80E2AA7E-5DAF-4659-94AF-E66FB91D3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18" y="162818"/>
            <a:ext cx="4490143" cy="64432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750201" y="343101"/>
            <a:ext cx="1643598" cy="830997"/>
          </a:xfrm>
          <a:prstGeom prst="rect">
            <a:avLst/>
          </a:prstGeom>
          <a:noFill/>
        </p:spPr>
        <p:txBody>
          <a:bodyPr wrap="square" lIns="91440" tIns="45720" rIns="91440" bIns="45720">
            <a:spAutoFit/>
          </a:bodyPr>
          <a:lstStyle/>
          <a:p>
            <a:pPr algn="ctr"/>
            <a:r>
              <a:rPr lang="en-US" sz="2400" b="1" dirty="0">
                <a:ln w="18000">
                  <a:noFill/>
                  <a:prstDash val="solid"/>
                  <a:miter lim="800000"/>
                </a:ln>
                <a:solidFill>
                  <a:srgbClr val="0070C0"/>
                </a:solidFill>
              </a:rPr>
              <a:t>Derby Line</a:t>
            </a:r>
            <a:endParaRPr lang="en-US" sz="2400" b="1" cap="none" spc="0" dirty="0">
              <a:ln w="18000">
                <a:noFill/>
                <a:prstDash val="solid"/>
                <a:miter lim="800000"/>
              </a:ln>
              <a:solidFill>
                <a:srgbClr val="0070C0"/>
              </a:solidFill>
            </a:endParaRPr>
          </a:p>
        </p:txBody>
      </p:sp>
      <p:sp>
        <p:nvSpPr>
          <p:cNvPr id="15" name="Title 3"/>
          <p:cNvSpPr txBox="1">
            <a:spLocks/>
          </p:cNvSpPr>
          <p:nvPr/>
        </p:nvSpPr>
        <p:spPr>
          <a:xfrm>
            <a:off x="2687217" y="6257570"/>
            <a:ext cx="4184520" cy="445631"/>
          </a:xfrm>
          <a:prstGeom prst="rect">
            <a:avLst/>
          </a:prstGeom>
        </p:spPr>
        <p:txBody>
          <a:bodyPr/>
          <a:lstStyle>
            <a:lvl1pPr marL="631825" indent="0" algn="l" rtl="0" eaLnBrk="0" fontAlgn="base" hangingPunct="0">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a:lstStyle>
          <a:p>
            <a:r>
              <a:rPr lang="en-US" dirty="0"/>
              <a:t>Signed Detour</a:t>
            </a:r>
          </a:p>
        </p:txBody>
      </p:sp>
      <p:pic>
        <p:nvPicPr>
          <p:cNvPr id="9" name="Picture 2" descr="vtran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111" y="6079079"/>
            <a:ext cx="2619374" cy="6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C7499BF6-FF9D-429C-B7AA-BAE288AA3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67" y="446879"/>
            <a:ext cx="8448298" cy="5632199"/>
          </a:xfrm>
          <a:prstGeom prst="rect">
            <a:avLst/>
          </a:prstGeom>
        </p:spPr>
      </p:pic>
    </p:spTree>
    <p:extLst>
      <p:ext uri="{BB962C8B-B14F-4D97-AF65-F5344CB8AC3E}">
        <p14:creationId xmlns:p14="http://schemas.microsoft.com/office/powerpoint/2010/main" val="3901988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274639"/>
            <a:ext cx="6353128" cy="464859"/>
          </a:xfrm>
        </p:spPr>
        <p:txBody>
          <a:bodyPr/>
          <a:lstStyle/>
          <a:p>
            <a:pPr algn="ctr"/>
            <a:r>
              <a:rPr lang="en-US" dirty="0"/>
              <a:t>Traffic Control Under the Bridge </a:t>
            </a:r>
          </a:p>
        </p:txBody>
      </p:sp>
      <p:pic>
        <p:nvPicPr>
          <p:cNvPr id="6" name="Picture 2" descr="vtrans-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0472" y="6495342"/>
            <a:ext cx="1449205" cy="345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Content Placeholder 2">
            <a:extLst>
              <a:ext uri="{FF2B5EF4-FFF2-40B4-BE49-F238E27FC236}">
                <a16:creationId xmlns:a16="http://schemas.microsoft.com/office/drawing/2014/main" id="{A328B783-3C2D-449D-8CBD-A9A95FCC7E35}"/>
              </a:ext>
            </a:extLst>
          </p:cNvPr>
          <p:cNvSpPr>
            <a:spLocks noGrp="1"/>
          </p:cNvSpPr>
          <p:nvPr>
            <p:ph idx="1"/>
          </p:nvPr>
        </p:nvSpPr>
        <p:spPr>
          <a:xfrm>
            <a:off x="464361" y="997480"/>
            <a:ext cx="7780713" cy="811305"/>
          </a:xfrm>
        </p:spPr>
        <p:txBody>
          <a:bodyPr/>
          <a:lstStyle/>
          <a:p>
            <a:r>
              <a:rPr lang="en-US" dirty="0"/>
              <a:t>During removal of existing bridge</a:t>
            </a:r>
          </a:p>
          <a:p>
            <a:r>
              <a:rPr lang="en-US" dirty="0"/>
              <a:t>Installing New Structural Steel</a:t>
            </a:r>
          </a:p>
        </p:txBody>
      </p:sp>
      <p:pic>
        <p:nvPicPr>
          <p:cNvPr id="5" name="Picture 4">
            <a:extLst>
              <a:ext uri="{FF2B5EF4-FFF2-40B4-BE49-F238E27FC236}">
                <a16:creationId xmlns:a16="http://schemas.microsoft.com/office/drawing/2014/main" id="{68ABEBEB-467D-4899-B71E-63F1BEE5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43" y="1808784"/>
            <a:ext cx="8621486" cy="4686557"/>
          </a:xfrm>
          <a:prstGeom prst="rect">
            <a:avLst/>
          </a:prstGeom>
        </p:spPr>
      </p:pic>
    </p:spTree>
    <p:extLst>
      <p:ext uri="{BB962C8B-B14F-4D97-AF65-F5344CB8AC3E}">
        <p14:creationId xmlns:p14="http://schemas.microsoft.com/office/powerpoint/2010/main" val="186264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274639"/>
            <a:ext cx="6353128" cy="464859"/>
          </a:xfrm>
        </p:spPr>
        <p:txBody>
          <a:bodyPr/>
          <a:lstStyle/>
          <a:p>
            <a:pPr algn="ctr"/>
            <a:r>
              <a:rPr lang="en-US" dirty="0"/>
              <a:t>Traffic Control Under the Bridge </a:t>
            </a:r>
          </a:p>
        </p:txBody>
      </p:sp>
      <p:pic>
        <p:nvPicPr>
          <p:cNvPr id="6" name="Picture 2" descr="vtrans-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0472" y="6495342"/>
            <a:ext cx="1449205" cy="345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68ABEBEB-467D-4899-B71E-63F1BEE5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537"/>
            <a:ext cx="9154059" cy="5513295"/>
          </a:xfrm>
          <a:prstGeom prst="rect">
            <a:avLst/>
          </a:prstGeom>
        </p:spPr>
      </p:pic>
    </p:spTree>
    <p:extLst>
      <p:ext uri="{BB962C8B-B14F-4D97-AF65-F5344CB8AC3E}">
        <p14:creationId xmlns:p14="http://schemas.microsoft.com/office/powerpoint/2010/main" val="123526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On-Site Traffic Control</a:t>
            </a:r>
          </a:p>
        </p:txBody>
      </p:sp>
      <p:pic>
        <p:nvPicPr>
          <p:cNvPr id="5" name="Picture 2" descr="vtrans-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8505" y="6336722"/>
            <a:ext cx="1449205" cy="345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19C9E8EF-1D6E-41BF-A1BC-DEE3C05A5887}"/>
              </a:ext>
            </a:extLst>
          </p:cNvPr>
          <p:cNvPicPr>
            <a:picLocks noChangeAspect="1"/>
          </p:cNvPicPr>
          <p:nvPr/>
        </p:nvPicPr>
        <p:blipFill>
          <a:blip r:embed="rId3"/>
          <a:stretch>
            <a:fillRect/>
          </a:stretch>
        </p:blipFill>
        <p:spPr>
          <a:xfrm>
            <a:off x="939216" y="1140554"/>
            <a:ext cx="6805194" cy="5196168"/>
          </a:xfrm>
          <a:prstGeom prst="rect">
            <a:avLst/>
          </a:prstGeom>
        </p:spPr>
      </p:pic>
    </p:spTree>
    <p:extLst>
      <p:ext uri="{BB962C8B-B14F-4D97-AF65-F5344CB8AC3E}">
        <p14:creationId xmlns:p14="http://schemas.microsoft.com/office/powerpoint/2010/main" val="793974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en-US" altLang="en-US" dirty="0"/>
              <a:t>Purpose of Meeting</a:t>
            </a:r>
          </a:p>
        </p:txBody>
      </p:sp>
      <p:sp>
        <p:nvSpPr>
          <p:cNvPr id="55299" name="Rectangle 3"/>
          <p:cNvSpPr>
            <a:spLocks noGrp="1" noChangeArrowheads="1"/>
          </p:cNvSpPr>
          <p:nvPr>
            <p:ph type="body" idx="1"/>
          </p:nvPr>
        </p:nvSpPr>
        <p:spPr>
          <a:xfrm>
            <a:off x="457199" y="1600201"/>
            <a:ext cx="8285585" cy="4044141"/>
          </a:xfrm>
        </p:spPr>
        <p:txBody>
          <a:bodyPr/>
          <a:lstStyle/>
          <a:p>
            <a:r>
              <a:rPr lang="en-US" altLang="en-US" sz="2800" dirty="0"/>
              <a:t>Provide overview of bridge replacement project</a:t>
            </a:r>
          </a:p>
          <a:p>
            <a:r>
              <a:rPr lang="en-US" altLang="en-US" sz="2800" dirty="0"/>
              <a:t>Discuss Caswell Bridge Closure</a:t>
            </a:r>
          </a:p>
          <a:p>
            <a:r>
              <a:rPr lang="en-US" altLang="en-US" sz="2800" dirty="0"/>
              <a:t>Detours</a:t>
            </a:r>
          </a:p>
          <a:p>
            <a:r>
              <a:rPr lang="en-US" altLang="en-US" sz="2800" dirty="0"/>
              <a:t>Tentative construction schedule and timelines</a:t>
            </a:r>
          </a:p>
          <a:p>
            <a:r>
              <a:rPr lang="en-US" altLang="en-US" sz="2800" dirty="0"/>
              <a:t>Provide an opportunity to ask questions and voice concerns</a:t>
            </a:r>
          </a:p>
        </p:txBody>
      </p:sp>
      <p:pic>
        <p:nvPicPr>
          <p:cNvPr id="6" name="Picture 2" descr="vtran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6" y="6148152"/>
            <a:ext cx="2619374" cy="6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258801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409575" y="0"/>
            <a:ext cx="8229600" cy="1143000"/>
          </a:xfrm>
        </p:spPr>
        <p:txBody>
          <a:bodyPr/>
          <a:lstStyle/>
          <a:p>
            <a:r>
              <a:rPr lang="en-US" dirty="0"/>
              <a:t>Construction Schedule and Timeline</a:t>
            </a:r>
          </a:p>
        </p:txBody>
      </p:sp>
      <p:pic>
        <p:nvPicPr>
          <p:cNvPr id="3074" name="Picture 2" descr="vtrans-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5278" y="6292635"/>
            <a:ext cx="2052151" cy="488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Content Placeholder 4"/>
          <p:cNvSpPr txBox="1">
            <a:spLocks/>
          </p:cNvSpPr>
          <p:nvPr/>
        </p:nvSpPr>
        <p:spPr bwMode="auto">
          <a:xfrm>
            <a:off x="914400" y="995083"/>
            <a:ext cx="7611035" cy="43389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0" fontAlgn="base" hangingPunct="0">
              <a:spcBef>
                <a:spcPct val="20000"/>
              </a:spcBef>
              <a:spcAft>
                <a:spcPct val="0"/>
              </a:spcAft>
              <a:buClr>
                <a:srgbClr val="92D050"/>
              </a:buClr>
              <a:buFont typeface="Wingdings" pitchFamily="2" charset="2"/>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0" fontAlgn="base" hangingPunct="0">
              <a:spcBef>
                <a:spcPct val="20000"/>
              </a:spcBef>
              <a:spcAft>
                <a:spcPct val="0"/>
              </a:spcAft>
              <a:buClr>
                <a:srgbClr val="92D050"/>
              </a:buClr>
              <a:buFont typeface="Arial"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Bef>
                <a:spcPts val="2000"/>
              </a:spcBef>
              <a:buFont typeface="Wingdings" panose="05000000000000000000" pitchFamily="2" charset="2"/>
              <a:buChar char="Ø"/>
            </a:pPr>
            <a:r>
              <a:rPr lang="en-US" sz="2800" dirty="0"/>
              <a:t>Bridge will be closed to traffic the first week of April</a:t>
            </a:r>
          </a:p>
          <a:p>
            <a:pPr lvl="1">
              <a:spcBef>
                <a:spcPts val="2000"/>
              </a:spcBef>
              <a:buFont typeface="Wingdings" panose="05000000000000000000" pitchFamily="2" charset="2"/>
              <a:buChar char="Ø"/>
            </a:pPr>
            <a:r>
              <a:rPr lang="en-US" sz="2800" dirty="0"/>
              <a:t>Bridge Demolition – April 4</a:t>
            </a:r>
            <a:r>
              <a:rPr lang="en-US" sz="2800" baseline="30000" dirty="0"/>
              <a:t>th</a:t>
            </a:r>
            <a:r>
              <a:rPr lang="en-US" sz="2800" dirty="0"/>
              <a:t> thru April 25th</a:t>
            </a:r>
          </a:p>
          <a:p>
            <a:pPr lvl="1">
              <a:spcBef>
                <a:spcPts val="2000"/>
              </a:spcBef>
              <a:buFont typeface="Wingdings" panose="05000000000000000000" pitchFamily="2" charset="2"/>
              <a:buChar char="Ø"/>
            </a:pPr>
            <a:r>
              <a:rPr lang="en-US" sz="2800" dirty="0"/>
              <a:t>Structural Steel – July 9</a:t>
            </a:r>
            <a:r>
              <a:rPr lang="en-US" sz="2800" baseline="30000" dirty="0"/>
              <a:t>th</a:t>
            </a:r>
            <a:r>
              <a:rPr lang="en-US" sz="2800" dirty="0"/>
              <a:t> – July 13th</a:t>
            </a:r>
          </a:p>
          <a:p>
            <a:pPr lvl="1">
              <a:spcBef>
                <a:spcPts val="2000"/>
              </a:spcBef>
              <a:buFont typeface="Wingdings" panose="05000000000000000000" pitchFamily="2" charset="2"/>
              <a:buChar char="Ø"/>
            </a:pPr>
            <a:r>
              <a:rPr lang="en-US" sz="2800" dirty="0"/>
              <a:t>Bridge Open to Traffic – October 2nd</a:t>
            </a:r>
          </a:p>
          <a:p>
            <a:pPr lvl="1">
              <a:spcBef>
                <a:spcPts val="2000"/>
              </a:spcBef>
              <a:buFont typeface="Wingdings" panose="05000000000000000000" pitchFamily="2" charset="2"/>
              <a:buChar char="Ø"/>
            </a:pPr>
            <a:r>
              <a:rPr lang="en-US" sz="2800" dirty="0"/>
              <a:t>Project Completion – Oct 12th</a:t>
            </a:r>
          </a:p>
          <a:p>
            <a:pPr>
              <a:spcBef>
                <a:spcPts val="2000"/>
              </a:spcBef>
              <a:buFont typeface="Wingdings" panose="05000000000000000000" pitchFamily="2" charset="2"/>
              <a:buChar char="Ø"/>
            </a:pPr>
            <a:endParaRPr lang="en-US" sz="2400" dirty="0"/>
          </a:p>
          <a:p>
            <a:pPr lvl="1">
              <a:spcBef>
                <a:spcPts val="2000"/>
              </a:spcBef>
              <a:buFont typeface="Wingdings" panose="05000000000000000000" pitchFamily="2" charset="2"/>
              <a:buChar char="Ø"/>
            </a:pPr>
            <a:endParaRPr lang="en-US" sz="2200" dirty="0"/>
          </a:p>
          <a:p>
            <a:pPr>
              <a:spcBef>
                <a:spcPts val="2000"/>
              </a:spcBef>
            </a:pPr>
            <a:endParaRPr lang="en-US" sz="2400" dirty="0"/>
          </a:p>
          <a:p>
            <a:pPr>
              <a:spcBef>
                <a:spcPts val="2000"/>
              </a:spcBef>
            </a:pPr>
            <a:endParaRPr lang="en-US" sz="2400" dirty="0"/>
          </a:p>
          <a:p>
            <a:pPr>
              <a:spcBef>
                <a:spcPts val="2000"/>
              </a:spcBef>
            </a:pPr>
            <a:endParaRPr lang="en-US" sz="2400" dirty="0"/>
          </a:p>
        </p:txBody>
      </p:sp>
    </p:spTree>
    <p:extLst>
      <p:ext uri="{BB962C8B-B14F-4D97-AF65-F5344CB8AC3E}">
        <p14:creationId xmlns:p14="http://schemas.microsoft.com/office/powerpoint/2010/main" val="819945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0" y="0"/>
            <a:ext cx="8229600" cy="1143000"/>
          </a:xfrm>
        </p:spPr>
        <p:txBody>
          <a:bodyPr/>
          <a:lstStyle/>
          <a:p>
            <a:r>
              <a:rPr lang="en-US" dirty="0"/>
              <a:t>Questions?</a:t>
            </a:r>
          </a:p>
        </p:txBody>
      </p:sp>
      <p:pic>
        <p:nvPicPr>
          <p:cNvPr id="3074" name="Picture 2" descr="vtran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6" y="6148152"/>
            <a:ext cx="2619374" cy="6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69A2D288-C671-40B0-B622-BC8C91EB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79" y="1627632"/>
            <a:ext cx="2340864" cy="1316736"/>
          </a:xfrm>
          <a:prstGeom prst="rect">
            <a:avLst/>
          </a:prstGeom>
        </p:spPr>
      </p:pic>
      <p:pic>
        <p:nvPicPr>
          <p:cNvPr id="26" name="Picture 25">
            <a:extLst>
              <a:ext uri="{FF2B5EF4-FFF2-40B4-BE49-F238E27FC236}">
                <a16:creationId xmlns:a16="http://schemas.microsoft.com/office/drawing/2014/main" id="{0ECBA20B-C858-44AE-82F9-E2B5946F9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383" y="3429000"/>
            <a:ext cx="2491233" cy="1868425"/>
          </a:xfrm>
          <a:prstGeom prst="rect">
            <a:avLst/>
          </a:prstGeom>
        </p:spPr>
      </p:pic>
      <p:pic>
        <p:nvPicPr>
          <p:cNvPr id="28" name="Picture 27">
            <a:extLst>
              <a:ext uri="{FF2B5EF4-FFF2-40B4-BE49-F238E27FC236}">
                <a16:creationId xmlns:a16="http://schemas.microsoft.com/office/drawing/2014/main" id="{228ACA10-DCDD-449F-BC4A-8F5CB2E95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6851" y="1627632"/>
            <a:ext cx="2340864" cy="1316736"/>
          </a:xfrm>
          <a:prstGeom prst="rect">
            <a:avLst/>
          </a:prstGeom>
        </p:spPr>
      </p:pic>
    </p:spTree>
    <p:extLst>
      <p:ext uri="{BB962C8B-B14F-4D97-AF65-F5344CB8AC3E}">
        <p14:creationId xmlns:p14="http://schemas.microsoft.com/office/powerpoint/2010/main" val="281366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595" r="9775" b="14859"/>
          <a:stretch/>
        </p:blipFill>
        <p:spPr bwMode="auto">
          <a:xfrm>
            <a:off x="0" y="1219200"/>
            <a:ext cx="9154954" cy="4581525"/>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2971800" y="0"/>
            <a:ext cx="3200400" cy="1143000"/>
          </a:xfrm>
        </p:spPr>
        <p:txBody>
          <a:bodyPr>
            <a:normAutofit/>
          </a:bodyPr>
          <a:lstStyle/>
          <a:p>
            <a:r>
              <a:rPr lang="en-US" sz="4000" b="1" dirty="0">
                <a:solidFill>
                  <a:schemeClr val="tx2">
                    <a:lumMod val="60000"/>
                    <a:lumOff val="40000"/>
                  </a:schemeClr>
                </a:solidFill>
              </a:rPr>
              <a:t>Location  </a:t>
            </a:r>
            <a:endParaRPr lang="en-US" sz="4800" b="1" dirty="0">
              <a:solidFill>
                <a:schemeClr val="tx2">
                  <a:lumMod val="60000"/>
                  <a:lumOff val="40000"/>
                </a:schemeClr>
              </a:solidFill>
            </a:endParaRPr>
          </a:p>
        </p:txBody>
      </p:sp>
      <p:sp>
        <p:nvSpPr>
          <p:cNvPr id="7" name="Rectangle 6"/>
          <p:cNvSpPr/>
          <p:nvPr/>
        </p:nvSpPr>
        <p:spPr>
          <a:xfrm>
            <a:off x="6553200" y="6096000"/>
            <a:ext cx="2590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vtran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2260" y="6173101"/>
            <a:ext cx="2374106" cy="565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Oval 8"/>
          <p:cNvSpPr/>
          <p:nvPr/>
        </p:nvSpPr>
        <p:spPr>
          <a:xfrm>
            <a:off x="4267200" y="2133600"/>
            <a:ext cx="1600200" cy="597292"/>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0" name="Straight Arrow Connector 9"/>
          <p:cNvCxnSpPr>
            <a:stCxn id="11" idx="0"/>
          </p:cNvCxnSpPr>
          <p:nvPr/>
        </p:nvCxnSpPr>
        <p:spPr>
          <a:xfrm flipH="1" flipV="1">
            <a:off x="5257800" y="2730892"/>
            <a:ext cx="667031" cy="1231508"/>
          </a:xfrm>
          <a:prstGeom prst="straightConnector1">
            <a:avLst/>
          </a:prstGeom>
          <a:ln>
            <a:tailEnd type="arrow"/>
          </a:ln>
        </p:spPr>
        <p:style>
          <a:lnRef idx="2">
            <a:schemeClr val="accent1"/>
          </a:lnRef>
          <a:fillRef idx="1">
            <a:schemeClr val="lt1"/>
          </a:fillRef>
          <a:effectRef idx="0">
            <a:schemeClr val="accent1"/>
          </a:effectRef>
          <a:fontRef idx="minor">
            <a:schemeClr val="dk1"/>
          </a:fontRef>
        </p:style>
      </p:cxnSp>
      <p:sp>
        <p:nvSpPr>
          <p:cNvPr id="11" name="TextBox 10"/>
          <p:cNvSpPr txBox="1"/>
          <p:nvPr/>
        </p:nvSpPr>
        <p:spPr>
          <a:xfrm>
            <a:off x="5067300" y="3962400"/>
            <a:ext cx="1715061"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Bridge #114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Project Location</a:t>
            </a:r>
          </a:p>
        </p:txBody>
      </p:sp>
      <p:cxnSp>
        <p:nvCxnSpPr>
          <p:cNvPr id="6" name="Straight Arrow Connector 5"/>
          <p:cNvCxnSpPr/>
          <p:nvPr/>
        </p:nvCxnSpPr>
        <p:spPr>
          <a:xfrm flipV="1">
            <a:off x="8077200" y="4495800"/>
            <a:ext cx="0" cy="990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620125" y="2811052"/>
            <a:ext cx="5348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419975" y="2620552"/>
            <a:ext cx="1219200" cy="381000"/>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To Holland</a:t>
            </a:r>
          </a:p>
        </p:txBody>
      </p:sp>
      <p:cxnSp>
        <p:nvCxnSpPr>
          <p:cNvPr id="23" name="Straight Arrow Connector 22"/>
          <p:cNvCxnSpPr/>
          <p:nvPr/>
        </p:nvCxnSpPr>
        <p:spPr>
          <a:xfrm flipH="1">
            <a:off x="152400" y="2811052"/>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85800" y="2511014"/>
            <a:ext cx="1143000" cy="600076"/>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To Derby Line Village </a:t>
            </a:r>
          </a:p>
        </p:txBody>
      </p:sp>
      <p:sp>
        <p:nvSpPr>
          <p:cNvPr id="22" name="TextBox 21"/>
          <p:cNvSpPr txBox="1"/>
          <p:nvPr/>
        </p:nvSpPr>
        <p:spPr>
          <a:xfrm>
            <a:off x="3646170" y="2650004"/>
            <a:ext cx="640080" cy="594360"/>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Border Crossing Station</a:t>
            </a:r>
          </a:p>
        </p:txBody>
      </p:sp>
      <p:cxnSp>
        <p:nvCxnSpPr>
          <p:cNvPr id="29" name="Straight Arrow Connector 28"/>
          <p:cNvCxnSpPr/>
          <p:nvPr/>
        </p:nvCxnSpPr>
        <p:spPr>
          <a:xfrm flipH="1">
            <a:off x="1714500" y="5061466"/>
            <a:ext cx="419100" cy="2095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286000" y="5061466"/>
            <a:ext cx="381000" cy="18466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536460" y="4846082"/>
            <a:ext cx="108148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North</a:t>
            </a:r>
          </a:p>
        </p:txBody>
      </p:sp>
    </p:spTree>
    <p:extLst>
      <p:ext uri="{BB962C8B-B14F-4D97-AF65-F5344CB8AC3E}">
        <p14:creationId xmlns:p14="http://schemas.microsoft.com/office/powerpoint/2010/main" val="77086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209" t="-40" r="271" b="19426"/>
          <a:stretch/>
        </p:blipFill>
        <p:spPr bwMode="auto">
          <a:xfrm>
            <a:off x="228600" y="397221"/>
            <a:ext cx="8686800" cy="606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553200" y="6096000"/>
            <a:ext cx="2590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descr="vtran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2260" y="6173101"/>
            <a:ext cx="2374106" cy="565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Oval 4"/>
          <p:cNvSpPr/>
          <p:nvPr/>
        </p:nvSpPr>
        <p:spPr>
          <a:xfrm>
            <a:off x="3657600" y="2667000"/>
            <a:ext cx="1828800" cy="685800"/>
          </a:xfrm>
          <a:prstGeom prst="ellipse">
            <a:avLst/>
          </a:prstGeom>
          <a:noFill/>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Arrow Connector 7"/>
          <p:cNvCxnSpPr>
            <a:endCxn id="5" idx="1"/>
          </p:cNvCxnSpPr>
          <p:nvPr/>
        </p:nvCxnSpPr>
        <p:spPr>
          <a:xfrm>
            <a:off x="3048000" y="1981200"/>
            <a:ext cx="877422" cy="786233"/>
          </a:xfrm>
          <a:prstGeom prst="straightConnector1">
            <a:avLst/>
          </a:prstGeom>
          <a:ln>
            <a:solidFill>
              <a:srgbClr val="FFFF00"/>
            </a:solidFill>
            <a:tailEnd type="arrow"/>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1447800" y="1334869"/>
            <a:ext cx="1790700" cy="646331"/>
          </a:xfrm>
          <a:prstGeom prst="rect">
            <a:avLst/>
          </a:prstGeom>
          <a:ln w="38100">
            <a:solidFill>
              <a:srgbClr val="FFFF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Bridge #114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Project Location</a:t>
            </a:r>
          </a:p>
        </p:txBody>
      </p:sp>
    </p:spTree>
    <p:extLst>
      <p:ext uri="{BB962C8B-B14F-4D97-AF65-F5344CB8AC3E}">
        <p14:creationId xmlns:p14="http://schemas.microsoft.com/office/powerpoint/2010/main" val="1916350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2">
                    <a:lumMod val="60000"/>
                    <a:lumOff val="40000"/>
                  </a:schemeClr>
                </a:solidFill>
              </a:rPr>
              <a:t>Existing Conditions</a:t>
            </a:r>
          </a:p>
        </p:txBody>
      </p:sp>
      <p:sp>
        <p:nvSpPr>
          <p:cNvPr id="3" name="Content Placeholder 2"/>
          <p:cNvSpPr>
            <a:spLocks noGrp="1"/>
          </p:cNvSpPr>
          <p:nvPr>
            <p:ph idx="1"/>
          </p:nvPr>
        </p:nvSpPr>
        <p:spPr>
          <a:xfrm>
            <a:off x="457200" y="1600200"/>
            <a:ext cx="8229600" cy="4953000"/>
          </a:xfrm>
        </p:spPr>
        <p:txBody>
          <a:bodyPr/>
          <a:lstStyle/>
          <a:p>
            <a:pPr>
              <a:buClr>
                <a:srgbClr val="92D050"/>
              </a:buClr>
              <a:buSzPct val="75000"/>
              <a:buFont typeface="Wingdings" panose="05000000000000000000" pitchFamily="2" charset="2"/>
              <a:buChar char="v"/>
            </a:pPr>
            <a:r>
              <a:rPr lang="en-US" dirty="0"/>
              <a:t>Substandard bridge railing</a:t>
            </a:r>
          </a:p>
          <a:p>
            <a:pPr>
              <a:buClr>
                <a:srgbClr val="92D050"/>
              </a:buClr>
              <a:buSzPct val="75000"/>
              <a:buFont typeface="Wingdings" panose="05000000000000000000" pitchFamily="2" charset="2"/>
              <a:buChar char="v"/>
            </a:pPr>
            <a:r>
              <a:rPr lang="en-US" dirty="0"/>
              <a:t>Damages and spalling on the curb and sidewalk</a:t>
            </a:r>
          </a:p>
          <a:p>
            <a:pPr>
              <a:buClr>
                <a:srgbClr val="92D050"/>
              </a:buClr>
              <a:buSzPct val="75000"/>
              <a:buFont typeface="Wingdings" panose="05000000000000000000" pitchFamily="2" charset="2"/>
              <a:buChar char="v"/>
            </a:pPr>
            <a:r>
              <a:rPr lang="en-US" dirty="0"/>
              <a:t>Significant deck cracking</a:t>
            </a:r>
          </a:p>
          <a:p>
            <a:pPr>
              <a:buClr>
                <a:srgbClr val="92D050"/>
              </a:buClr>
              <a:buSzPct val="75000"/>
              <a:buFont typeface="Wingdings" panose="05000000000000000000" pitchFamily="2" charset="2"/>
              <a:buChar char="v"/>
            </a:pPr>
            <a:r>
              <a:rPr lang="en-US" dirty="0"/>
              <a:t>Paint is peeling from girders</a:t>
            </a:r>
          </a:p>
          <a:p>
            <a:pPr>
              <a:buClr>
                <a:srgbClr val="92D050"/>
              </a:buClr>
              <a:buSzPct val="75000"/>
              <a:buFont typeface="Wingdings" panose="05000000000000000000" pitchFamily="2" charset="2"/>
              <a:buChar char="v"/>
            </a:pPr>
            <a:r>
              <a:rPr lang="en-US" dirty="0"/>
              <a:t>Spalling of south side fascia and piers, rebar exposed </a:t>
            </a:r>
          </a:p>
        </p:txBody>
      </p:sp>
    </p:spTree>
    <p:extLst>
      <p:ext uri="{BB962C8B-B14F-4D97-AF65-F5344CB8AC3E}">
        <p14:creationId xmlns:p14="http://schemas.microsoft.com/office/powerpoint/2010/main" val="281026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85" t="-1" r="4133" b="322"/>
          <a:stretch/>
        </p:blipFill>
        <p:spPr bwMode="auto">
          <a:xfrm>
            <a:off x="0" y="1371600"/>
            <a:ext cx="91440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98120"/>
            <a:ext cx="8229600" cy="1143000"/>
          </a:xfrm>
        </p:spPr>
        <p:txBody>
          <a:bodyPr>
            <a:normAutofit/>
          </a:bodyPr>
          <a:lstStyle/>
          <a:p>
            <a:r>
              <a:rPr lang="en-US" sz="4000" b="1" dirty="0">
                <a:solidFill>
                  <a:schemeClr val="tx2">
                    <a:lumMod val="60000"/>
                    <a:lumOff val="40000"/>
                  </a:schemeClr>
                </a:solidFill>
              </a:rPr>
              <a:t>Existing Bridge Information</a:t>
            </a:r>
          </a:p>
        </p:txBody>
      </p:sp>
      <p:sp>
        <p:nvSpPr>
          <p:cNvPr id="3" name="Content Placeholder 2"/>
          <p:cNvSpPr>
            <a:spLocks noGrp="1"/>
          </p:cNvSpPr>
          <p:nvPr>
            <p:ph idx="1"/>
          </p:nvPr>
        </p:nvSpPr>
        <p:spPr>
          <a:xfrm>
            <a:off x="0" y="4876800"/>
            <a:ext cx="9144000" cy="1981200"/>
          </a:xfrm>
          <a:solidFill>
            <a:schemeClr val="bg1">
              <a:lumMod val="95000"/>
              <a:alpha val="90000"/>
            </a:schemeClr>
          </a:solidFill>
        </p:spPr>
        <p:txBody>
          <a:bodyPr>
            <a:noAutofit/>
          </a:bodyPr>
          <a:lstStyle/>
          <a:p>
            <a:pPr>
              <a:buClr>
                <a:srgbClr val="92D050"/>
              </a:buClr>
              <a:buSzPct val="75000"/>
              <a:buFont typeface="Wingdings" panose="05000000000000000000" pitchFamily="2" charset="2"/>
              <a:buChar char="v"/>
            </a:pPr>
            <a:r>
              <a:rPr lang="en-US" sz="2600" dirty="0"/>
              <a:t>Roadway classification: Rural Major Collector </a:t>
            </a:r>
            <a:r>
              <a:rPr lang="en-US" sz="2000" dirty="0"/>
              <a:t>(Class 1 State Highway)</a:t>
            </a:r>
          </a:p>
          <a:p>
            <a:pPr>
              <a:buClr>
                <a:srgbClr val="92D050"/>
              </a:buClr>
              <a:buSzPct val="75000"/>
              <a:buFont typeface="Wingdings" panose="05000000000000000000" pitchFamily="2" charset="2"/>
              <a:buChar char="v"/>
            </a:pPr>
            <a:r>
              <a:rPr lang="en-US" sz="2600" dirty="0"/>
              <a:t>Bridge type: 5 Span Rolled Beam, Concrete Deck with Pavement</a:t>
            </a:r>
          </a:p>
          <a:p>
            <a:pPr>
              <a:buClr>
                <a:srgbClr val="92D050"/>
              </a:buClr>
              <a:buSzPct val="75000"/>
              <a:buFont typeface="Wingdings" panose="05000000000000000000" pitchFamily="2" charset="2"/>
              <a:buChar char="v"/>
            </a:pPr>
            <a:r>
              <a:rPr lang="en-US" sz="2600" dirty="0"/>
              <a:t>Constructed: 1962</a:t>
            </a:r>
          </a:p>
          <a:p>
            <a:pPr>
              <a:buClr>
                <a:srgbClr val="92D050"/>
              </a:buClr>
              <a:buSzPct val="75000"/>
              <a:buFont typeface="Wingdings" panose="05000000000000000000" pitchFamily="2" charset="2"/>
              <a:buChar char="v"/>
            </a:pPr>
            <a:r>
              <a:rPr lang="en-US" sz="2600" dirty="0"/>
              <a:t>Ownership: Town of Derby</a:t>
            </a:r>
          </a:p>
        </p:txBody>
      </p:sp>
    </p:spTree>
    <p:extLst>
      <p:ext uri="{BB962C8B-B14F-4D97-AF65-F5344CB8AC3E}">
        <p14:creationId xmlns:p14="http://schemas.microsoft.com/office/powerpoint/2010/main" val="4099744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06" t="20168" r="8396" b="17583"/>
          <a:stretch/>
        </p:blipFill>
        <p:spPr bwMode="auto">
          <a:xfrm>
            <a:off x="2743200" y="0"/>
            <a:ext cx="6248400" cy="3379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279918" y="730623"/>
            <a:ext cx="3033774" cy="1994647"/>
          </a:xfrm>
        </p:spPr>
        <p:txBody>
          <a:bodyPr>
            <a:noAutofit/>
          </a:bodyPr>
          <a:lstStyle/>
          <a:p>
            <a:r>
              <a:rPr lang="en-US" sz="4000" b="1" dirty="0">
                <a:solidFill>
                  <a:schemeClr val="tx2">
                    <a:lumMod val="60000"/>
                    <a:lumOff val="40000"/>
                  </a:schemeClr>
                </a:solidFill>
              </a:rPr>
              <a:t>Fascia</a:t>
            </a:r>
            <a:br>
              <a:rPr lang="en-US" sz="4000" b="1" dirty="0">
                <a:solidFill>
                  <a:schemeClr val="tx2">
                    <a:lumMod val="60000"/>
                    <a:lumOff val="40000"/>
                  </a:schemeClr>
                </a:solidFill>
              </a:rPr>
            </a:br>
            <a:r>
              <a:rPr lang="en-US" sz="4000" b="1" dirty="0">
                <a:solidFill>
                  <a:schemeClr val="tx2">
                    <a:lumMod val="60000"/>
                    <a:lumOff val="40000"/>
                  </a:schemeClr>
                </a:solidFill>
              </a:rPr>
              <a:t>Concrete </a:t>
            </a:r>
            <a:br>
              <a:rPr lang="en-US" sz="4000" b="1" dirty="0">
                <a:solidFill>
                  <a:schemeClr val="tx2">
                    <a:lumMod val="60000"/>
                    <a:lumOff val="40000"/>
                  </a:schemeClr>
                </a:solidFill>
              </a:rPr>
            </a:br>
            <a:r>
              <a:rPr lang="en-US" sz="4000" b="1" dirty="0">
                <a:solidFill>
                  <a:schemeClr val="tx2">
                    <a:lumMod val="60000"/>
                    <a:lumOff val="40000"/>
                  </a:schemeClr>
                </a:solidFill>
              </a:rPr>
              <a:t>Failure</a:t>
            </a:r>
          </a:p>
        </p:txBody>
      </p:sp>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3825" b="26745"/>
          <a:stretch/>
        </p:blipFill>
        <p:spPr bwMode="auto">
          <a:xfrm>
            <a:off x="709613" y="3488551"/>
            <a:ext cx="7724775" cy="34021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6866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8993" r="2656" b="17584"/>
          <a:stretch/>
        </p:blipFill>
        <p:spPr bwMode="auto">
          <a:xfrm>
            <a:off x="3233057" y="533400"/>
            <a:ext cx="5910943" cy="28539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57200" y="4038600"/>
            <a:ext cx="2133600" cy="2362200"/>
          </a:xfrm>
        </p:spPr>
        <p:txBody>
          <a:bodyPr>
            <a:normAutofit/>
          </a:bodyPr>
          <a:lstStyle/>
          <a:p>
            <a:r>
              <a:rPr lang="en-US" sz="4000" b="1" dirty="0">
                <a:solidFill>
                  <a:schemeClr val="tx2">
                    <a:lumMod val="60000"/>
                    <a:lumOff val="40000"/>
                  </a:schemeClr>
                </a:solidFill>
              </a:rPr>
              <a:t>Pier Spalling</a:t>
            </a: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705" b="14060"/>
          <a:stretch/>
        </p:blipFill>
        <p:spPr bwMode="auto">
          <a:xfrm>
            <a:off x="3200400" y="3764412"/>
            <a:ext cx="5943600" cy="30935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38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8713" r="16750"/>
          <a:stretch/>
        </p:blipFill>
        <p:spPr bwMode="auto">
          <a:xfrm>
            <a:off x="17929" y="0"/>
            <a:ext cx="3133164" cy="3733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44213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0" y="0"/>
            <a:ext cx="8229600" cy="1143000"/>
          </a:xfrm>
        </p:spPr>
        <p:txBody>
          <a:bodyPr/>
          <a:lstStyle/>
          <a:p>
            <a:r>
              <a:rPr lang="en-US" dirty="0"/>
              <a:t>New Bridge</a:t>
            </a:r>
          </a:p>
        </p:txBody>
      </p:sp>
      <p:sp>
        <p:nvSpPr>
          <p:cNvPr id="4099" name="Content Placeholder 4"/>
          <p:cNvSpPr>
            <a:spLocks noGrp="1"/>
          </p:cNvSpPr>
          <p:nvPr>
            <p:ph sz="quarter" idx="4294967295"/>
          </p:nvPr>
        </p:nvSpPr>
        <p:spPr>
          <a:xfrm>
            <a:off x="-1" y="1278515"/>
            <a:ext cx="8770777" cy="4869637"/>
          </a:xfrm>
        </p:spPr>
        <p:txBody>
          <a:bodyPr/>
          <a:lstStyle/>
          <a:p>
            <a:r>
              <a:rPr lang="en-US" altLang="en-US" sz="2800" dirty="0"/>
              <a:t>Complete bridge replacement</a:t>
            </a:r>
          </a:p>
        </p:txBody>
      </p:sp>
      <p:pic>
        <p:nvPicPr>
          <p:cNvPr id="3074" name="Picture 2" descr="vtrans-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6" y="6148152"/>
            <a:ext cx="2619374" cy="624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3E2ED92C-010E-410D-9B37-3D3AC3214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09192"/>
            <a:ext cx="9144000" cy="2438399"/>
          </a:xfrm>
          <a:prstGeom prst="rect">
            <a:avLst/>
          </a:prstGeom>
        </p:spPr>
      </p:pic>
    </p:spTree>
    <p:extLst>
      <p:ext uri="{BB962C8B-B14F-4D97-AF65-F5344CB8AC3E}">
        <p14:creationId xmlns:p14="http://schemas.microsoft.com/office/powerpoint/2010/main" val="1911324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4"/>
  <p:tag name="TPOS" val="2"/>
</p:tagLst>
</file>

<file path=ppt/theme/theme1.xml><?xml version="1.0" encoding="utf-8"?>
<a:theme xmlns:a="http://schemas.openxmlformats.org/drawingml/2006/main" name="Title an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_dlc_DocId xmlns="22ec0dd7-095b-41f2-b8b8-a624496b8c6b">E23TXWV46JPD-525374251-1264</_dlc_DocId>
    <_dlc_DocIdUrl xmlns="22ec0dd7-095b-41f2-b8b8-a624496b8c6b">
      <Url>https://outside.vermont.gov/agency/VTRANS/external/Projects/_layouts/15/DocIdRedir.aspx?ID=E23TXWV46JPD-525374251-1264</Url>
      <Description>E23TXWV46JPD-525374251-1264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Link to a Document" ma:contentTypeID="0x01010A00F26E2C3EDB525A46AE2B0D587E72B36A" ma:contentTypeVersion="11" ma:contentTypeDescription="Create a link to a document in a different location." ma:contentTypeScope="" ma:versionID="8450a48c2acc8303fa8838b989dcf7a4">
  <xsd:schema xmlns:xsd="http://www.w3.org/2001/XMLSchema" xmlns:xs="http://www.w3.org/2001/XMLSchema" xmlns:p="http://schemas.microsoft.com/office/2006/metadata/properties" xmlns:ns2="2a208fe3-8287-4a8b-b629-d45392ca0f10" xmlns:ns3="22ec0dd7-095b-41f2-b8b8-a624496b8c6b" targetNamespace="http://schemas.microsoft.com/office/2006/metadata/properties" ma:root="true" ma:fieldsID="7d186c4c516abedccde54e2f9ee634bd" ns2:_="" ns3:_="">
    <xsd:import namespace="2a208fe3-8287-4a8b-b629-d45392ca0f10"/>
    <xsd:import namespace="22ec0dd7-095b-41f2-b8b8-a624496b8c6b"/>
    <xsd:element name="properties">
      <xsd:complexType>
        <xsd:sequence>
          <xsd:element name="documentManagement">
            <xsd:complexType>
              <xsd:all>
                <xsd:element ref="ns2:SharedWithUser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208fe3-8287-4a8b-b629-d45392ca0f10" elementFormDefault="qualified">
    <xsd:import namespace="http://schemas.microsoft.com/office/2006/documentManagement/types"/>
    <xsd:import namespace="http://schemas.microsoft.com/office/infopath/2007/PartnerControls"/>
    <xsd:element name="SharedWithUsers" ma:index="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ec0dd7-095b-41f2-b8b8-a624496b8c6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E76E54-6567-4F83-B54B-1181D98EE80A}"/>
</file>

<file path=customXml/itemProps2.xml><?xml version="1.0" encoding="utf-8"?>
<ds:datastoreItem xmlns:ds="http://schemas.openxmlformats.org/officeDocument/2006/customXml" ds:itemID="{4C5096A3-1392-418D-8214-262550B6E742}"/>
</file>

<file path=customXml/itemProps3.xml><?xml version="1.0" encoding="utf-8"?>
<ds:datastoreItem xmlns:ds="http://schemas.openxmlformats.org/officeDocument/2006/customXml" ds:itemID="{0297CE3C-6ABB-408B-A5C0-9D03928A4EA6}"/>
</file>

<file path=customXml/itemProps4.xml><?xml version="1.0" encoding="utf-8"?>
<ds:datastoreItem xmlns:ds="http://schemas.openxmlformats.org/officeDocument/2006/customXml" ds:itemID="{72408094-72FD-45C9-8A8F-409FF4F0BC98}"/>
</file>

<file path=docProps/app.xml><?xml version="1.0" encoding="utf-8"?>
<Properties xmlns="http://schemas.openxmlformats.org/officeDocument/2006/extended-properties" xmlns:vt="http://schemas.openxmlformats.org/officeDocument/2006/docPropsVTypes">
  <TotalTime>12516</TotalTime>
  <Words>329</Words>
  <Application>Microsoft Office PowerPoint</Application>
  <PresentationFormat>On-screen Show (4:3)</PresentationFormat>
  <Paragraphs>66</Paragraphs>
  <Slides>21</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Segoe UI</vt:lpstr>
      <vt:lpstr>Segoe UI Semibold</vt:lpstr>
      <vt:lpstr>Wingdings</vt:lpstr>
      <vt:lpstr>Title and content</vt:lpstr>
      <vt:lpstr>Office Theme</vt:lpstr>
      <vt:lpstr>PowerPoint Presentation</vt:lpstr>
      <vt:lpstr>Purpose of Meeting</vt:lpstr>
      <vt:lpstr>Location  </vt:lpstr>
      <vt:lpstr>PowerPoint Presentation</vt:lpstr>
      <vt:lpstr>Existing Conditions</vt:lpstr>
      <vt:lpstr>Existing Bridge Information</vt:lpstr>
      <vt:lpstr>Fascia Concrete  Failure</vt:lpstr>
      <vt:lpstr>Pier Spalling</vt:lpstr>
      <vt:lpstr>New Bridge</vt:lpstr>
      <vt:lpstr>Typical Sections</vt:lpstr>
      <vt:lpstr>Plan View</vt:lpstr>
      <vt:lpstr>PowerPoint Presentation</vt:lpstr>
      <vt:lpstr>PowerPoint Presentation</vt:lpstr>
      <vt:lpstr>Bridge Closure</vt:lpstr>
      <vt:lpstr>PowerPoint Presentation</vt:lpstr>
      <vt:lpstr>PowerPoint Presentation</vt:lpstr>
      <vt:lpstr>Traffic Control Under the Bridge </vt:lpstr>
      <vt:lpstr>Traffic Control Under the Bridge </vt:lpstr>
      <vt:lpstr>On-Site Traffic Control</vt:lpstr>
      <vt:lpstr>Construction Schedule and Timeline</vt:lpstr>
      <vt:lpstr>Questions?</vt:lpstr>
    </vt:vector>
  </TitlesOfParts>
  <Company>Vanasse Hangen Brustlin,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nbechard</dc:creator>
  <cp:lastModifiedBy>Peterson, David</cp:lastModifiedBy>
  <cp:revision>333</cp:revision>
  <cp:lastPrinted>2017-05-18T17:21:11Z</cp:lastPrinted>
  <dcterms:created xsi:type="dcterms:W3CDTF">2012-07-02T20:03:58Z</dcterms:created>
  <dcterms:modified xsi:type="dcterms:W3CDTF">2018-03-28T16:45:05Z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0x01010A00F26E2C3EDB525A46AE2B0D587E72B36A</vt:lpwstr>
  </property>
  <property fmtid="{D5CDD505-2E9C-101B-9397-08002B2CF9AE}" pid="3" name="_dlc_DocIdItemGuid">
    <vt:lpwstr>79da9027-9261-42c9-8dd4-228fad51aa9e</vt:lpwstr>
  </property>
</Properties>
</file>